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43" r:id="rId2"/>
    <p:sldId id="320" r:id="rId3"/>
    <p:sldId id="319" r:id="rId4"/>
    <p:sldId id="288" r:id="rId5"/>
    <p:sldId id="281" r:id="rId6"/>
    <p:sldId id="348" r:id="rId7"/>
    <p:sldId id="350" r:id="rId8"/>
    <p:sldId id="349" r:id="rId9"/>
    <p:sldId id="271" r:id="rId10"/>
    <p:sldId id="272" r:id="rId11"/>
    <p:sldId id="273" r:id="rId12"/>
    <p:sldId id="279" r:id="rId13"/>
    <p:sldId id="338" r:id="rId14"/>
    <p:sldId id="283" r:id="rId15"/>
    <p:sldId id="345" r:id="rId16"/>
    <p:sldId id="289" r:id="rId17"/>
    <p:sldId id="356" r:id="rId18"/>
    <p:sldId id="344" r:id="rId19"/>
    <p:sldId id="359" r:id="rId20"/>
    <p:sldId id="258" r:id="rId21"/>
    <p:sldId id="357" r:id="rId22"/>
    <p:sldId id="360" r:id="rId23"/>
    <p:sldId id="361" r:id="rId24"/>
    <p:sldId id="358" r:id="rId25"/>
    <p:sldId id="263" r:id="rId26"/>
    <p:sldId id="308" r:id="rId27"/>
    <p:sldId id="327" r:id="rId28"/>
    <p:sldId id="328" r:id="rId29"/>
    <p:sldId id="329" r:id="rId30"/>
    <p:sldId id="330" r:id="rId31"/>
    <p:sldId id="336" r:id="rId32"/>
    <p:sldId id="335" r:id="rId33"/>
    <p:sldId id="331" r:id="rId34"/>
    <p:sldId id="332" r:id="rId35"/>
    <p:sldId id="333" r:id="rId36"/>
    <p:sldId id="334" r:id="rId37"/>
    <p:sldId id="311" r:id="rId38"/>
    <p:sldId id="309" r:id="rId39"/>
    <p:sldId id="307" r:id="rId40"/>
    <p:sldId id="310" r:id="rId41"/>
    <p:sldId id="353" r:id="rId42"/>
    <p:sldId id="355" r:id="rId43"/>
    <p:sldId id="352" r:id="rId44"/>
    <p:sldId id="354" r:id="rId45"/>
    <p:sldId id="290" r:id="rId46"/>
    <p:sldId id="325" r:id="rId47"/>
    <p:sldId id="337" r:id="rId48"/>
    <p:sldId id="291" r:id="rId49"/>
    <p:sldId id="321" r:id="rId50"/>
    <p:sldId id="342" r:id="rId51"/>
    <p:sldId id="326" r:id="rId52"/>
    <p:sldId id="292" r:id="rId53"/>
    <p:sldId id="257" r:id="rId54"/>
    <p:sldId id="301" r:id="rId55"/>
    <p:sldId id="302" r:id="rId56"/>
    <p:sldId id="312" r:id="rId57"/>
    <p:sldId id="313" r:id="rId58"/>
    <p:sldId id="314" r:id="rId59"/>
    <p:sldId id="315" r:id="rId60"/>
    <p:sldId id="303" r:id="rId61"/>
    <p:sldId id="300" r:id="rId62"/>
    <p:sldId id="351" r:id="rId63"/>
    <p:sldId id="323" r:id="rId64"/>
    <p:sldId id="346" r:id="rId65"/>
    <p:sldId id="362" r:id="rId66"/>
    <p:sldId id="304" r:id="rId67"/>
    <p:sldId id="318" r:id="rId68"/>
    <p:sldId id="317" r:id="rId69"/>
    <p:sldId id="363" r:id="rId70"/>
    <p:sldId id="364" r:id="rId71"/>
    <p:sldId id="266" r:id="rId72"/>
    <p:sldId id="265" r:id="rId73"/>
    <p:sldId id="267" r:id="rId74"/>
    <p:sldId id="316" r:id="rId75"/>
    <p:sldId id="30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6"/>
    <a:srgbClr val="90A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786F8-31C9-4B2F-9DEE-52E1BC5B0578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A73BF-134C-4280-B4CE-1A043F0DD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9D247-029C-40CE-8642-5253E9D770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2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8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1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0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D499D-1607-445F-93A1-035481645A8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BF926-D27F-4C9C-A7CB-BD1EFCFA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2013/the-geography-of-tweet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ultimedia.tijd.be/bestuurders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althreinhold.com/school/tuftes-rules/rule_one.php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.kinja-img.com/gawker-media/image/upload/s--jm2vFCTp--/ydhwv2nyoejzzjsy1no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84" y="1261470"/>
            <a:ext cx="6877895" cy="53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52768" y="257854"/>
            <a:ext cx="65299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cap="all" dirty="0">
                <a:latin typeface="Euphemia" panose="020B0503040102020104"/>
              </a:rPr>
              <a:t>Your data tells a story</a:t>
            </a:r>
          </a:p>
        </p:txBody>
      </p:sp>
    </p:spTree>
    <p:extLst>
      <p:ext uri="{BB962C8B-B14F-4D97-AF65-F5344CB8AC3E}">
        <p14:creationId xmlns:p14="http://schemas.microsoft.com/office/powerpoint/2010/main" val="29409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057401"/>
            <a:ext cx="7162800" cy="35046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alibri Light" panose="020F0302020204030204" pitchFamily="34" charset="0"/>
              </a:rPr>
              <a:t>Assign bright colors (red, orange, yellow, green, blue) to important graphic elements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alibri Light" panose="020F0302020204030204" pitchFamily="34" charset="0"/>
              </a:rPr>
              <a:t>Features are known as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</a:rPr>
              <a:t>figure</a:t>
            </a:r>
            <a:r>
              <a:rPr lang="en-US" sz="1800" b="1" dirty="0">
                <a:latin typeface="Calibri Light" panose="020F0302020204030204" pitchFamily="34" charset="0"/>
              </a:rPr>
              <a:t>, </a:t>
            </a:r>
            <a:r>
              <a:rPr lang="en-US" sz="1800" dirty="0">
                <a:latin typeface="Calibri Light" panose="020F0302020204030204" pitchFamily="34" charset="0"/>
              </a:rPr>
              <a:t>or the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</a:rPr>
              <a:t>subject</a:t>
            </a:r>
            <a:r>
              <a:rPr lang="en-US" sz="1800" b="1" dirty="0">
                <a:latin typeface="Calibri Light" panose="020F0302020204030204" pitchFamily="34" charset="0"/>
              </a:rPr>
              <a:t> </a:t>
            </a:r>
            <a:r>
              <a:rPr lang="en-US" sz="1800" dirty="0">
                <a:latin typeface="Calibri Light" panose="020F0302020204030204" pitchFamily="34" charset="0"/>
              </a:rPr>
              <a:t>of the map.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Calibri Light" panose="020F0302020204030204" pitchFamily="34" charset="0"/>
              </a:rPr>
              <a:t>Assign drab colors to the graphic elements that provide orientation or context, especially shades of gray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alibri Light" panose="020F0302020204030204" pitchFamily="34" charset="0"/>
              </a:rPr>
              <a:t>Features known as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</a:rPr>
              <a:t>ground</a:t>
            </a:r>
            <a:r>
              <a:rPr lang="en-US" sz="1800" b="1" dirty="0">
                <a:latin typeface="Calibri Light" panose="020F0302020204030204" pitchFamily="34" charset="0"/>
              </a:rPr>
              <a:t>, </a:t>
            </a:r>
            <a:r>
              <a:rPr lang="en-US" sz="1800" dirty="0">
                <a:latin typeface="Calibri Light" panose="020F0302020204030204" pitchFamily="34" charset="0"/>
              </a:rPr>
              <a:t>or the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</a:rPr>
              <a:t> context </a:t>
            </a:r>
            <a:r>
              <a:rPr lang="en-US" sz="1800" dirty="0">
                <a:latin typeface="Calibri Light" panose="020F0302020204030204" pitchFamily="34" charset="0"/>
              </a:rPr>
              <a:t>for the subject.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latin typeface="Calibri Light" panose="020F0302020204030204" pitchFamily="3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chemeClr val="accent1">
                    <a:lumMod val="50000"/>
                  </a:schemeClr>
                </a:solidFill>
                <a:latin typeface="Euphemia" panose="020B0503040102020104" pitchFamily="34" charset="0"/>
              </a:rPr>
              <a:t>Ground and figure</a:t>
            </a:r>
          </a:p>
        </p:txBody>
      </p:sp>
    </p:spTree>
    <p:extLst>
      <p:ext uri="{BB962C8B-B14F-4D97-AF65-F5344CB8AC3E}">
        <p14:creationId xmlns:p14="http://schemas.microsoft.com/office/powerpoint/2010/main" val="244338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286001"/>
            <a:ext cx="1828800" cy="174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1" y="1295400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GOOD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162800" y="2286000"/>
            <a:ext cx="1828800" cy="168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3300" y="1295400"/>
            <a:ext cx="627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43703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aslathedirt.files.wordpress.com/2015/06/09_elevated-infrastructure-in-ny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78" y="250371"/>
            <a:ext cx="4935492" cy="63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9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lamasoft.com/wp-content/uploads/AlanBlogPost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18" y="439593"/>
            <a:ext cx="77914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9474" y="1658911"/>
            <a:ext cx="214478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en Sans"/>
              </a:rPr>
              <a:t>A single visualization can reveal unforeseen patterns present in truly massive data sets.  For example, Twitter </a:t>
            </a:r>
            <a:r>
              <a:rPr lang="en-US" sz="1400" dirty="0">
                <a:solidFill>
                  <a:srgbClr val="1495DC"/>
                </a:solidFill>
                <a:latin typeface="Open Sans"/>
                <a:hlinkClick r:id="rId3"/>
              </a:rPr>
              <a:t>created visualizations of geotagged tweets</a:t>
            </a:r>
            <a:r>
              <a:rPr lang="en-US" sz="1400" dirty="0">
                <a:solidFill>
                  <a:srgbClr val="1495DC"/>
                </a:solidFill>
                <a:latin typeface="Open San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to combine billions of data points into beautiful images of human activity.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30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necting pocket parks makes city space coherent. Michael Van Valkenburgh Associates, Inc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45735" y="-2182183"/>
            <a:ext cx="4700530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7034" y="365125"/>
            <a:ext cx="1187857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dirty="0">
                <a:solidFill>
                  <a:srgbClr val="FF6D16"/>
                </a:solidFill>
                <a:latin typeface="Euphemia" panose="020B0503040102020104" pitchFamily="34" charset="0"/>
              </a:rPr>
              <a:t>Connecting pocket parks makes cities coherent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3213" y="6375723"/>
            <a:ext cx="605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http://www.mvvainc.com/project.php?id=99&amp;c=urban_design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2249" y="2001328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Austin, 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8E0B-9E4C-43D6-8E50-A9ED84E3CB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0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842962"/>
            <a:ext cx="82677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8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04" y="0"/>
            <a:ext cx="840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12" y="249633"/>
            <a:ext cx="9810976" cy="63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64" y="767541"/>
            <a:ext cx="8199582" cy="499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47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52437"/>
            <a:ext cx="11839575" cy="595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6342" y="1266738"/>
            <a:ext cx="23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story here?</a:t>
            </a:r>
          </a:p>
        </p:txBody>
      </p:sp>
    </p:spTree>
    <p:extLst>
      <p:ext uri="{BB962C8B-B14F-4D97-AF65-F5344CB8AC3E}">
        <p14:creationId xmlns:p14="http://schemas.microsoft.com/office/powerpoint/2010/main" val="268048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.washingtonpost.com/wp-apps/imrs.php?src=https://img.washingtonpost.com/blogs/the-fix/files/2015/08/ByCountry.png&amp;w=14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86" y="342900"/>
            <a:ext cx="8010630" cy="58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90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2" y="494059"/>
            <a:ext cx="8552873" cy="575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37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72" y="1242204"/>
            <a:ext cx="5123873" cy="42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5" y="1220123"/>
            <a:ext cx="5373254" cy="4262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91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7" y="1062181"/>
            <a:ext cx="5428673" cy="43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18" y="480290"/>
            <a:ext cx="5188527" cy="5194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070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08" y="212435"/>
            <a:ext cx="6878782" cy="6280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434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www.gapminder.org/GapminderMedia/wp-uploads/ScreenShot-Gapminder-World-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47" y="164525"/>
            <a:ext cx="9042854" cy="63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1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Honest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4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Which of these maps tells the story better?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6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28587"/>
            <a:ext cx="9458325" cy="6600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85471" y="229808"/>
            <a:ext cx="981512" cy="453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8961" y="229807"/>
            <a:ext cx="1024093" cy="453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3.bp.blogspot.com/-OaN24xTMy7U/UJ1rES88aGI/AAAAAAAABE4/GKzZVG-0qZs/s400/Screen+shot+2012-11-09+at+3.45.10+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56" y="625474"/>
            <a:ext cx="5520606" cy="50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eak Break Up Times According to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47" y="621280"/>
            <a:ext cx="8204654" cy="59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54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652462"/>
            <a:ext cx="79152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suntimes.com/politics/election-margin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6" y="764517"/>
            <a:ext cx="11438009" cy="54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60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7Y0k9LKmMfM/UJ1shO6wyMI/AAAAAAAABFA/m9G-sk3gRP0/s1600/ny_times_election-1024x8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64" y="246730"/>
            <a:ext cx="8121547" cy="64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5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1062.photobucket.com/albums/t482/JeffreyLAlbertson/Other%20Cartograms/HuffpoCarto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99" y="390315"/>
            <a:ext cx="7562850" cy="58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63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By emphasizing integrity of the wrong element (geography versus population density here), you may mislead your audience.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35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5943" y="5280168"/>
            <a:ext cx="588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http://www.vox.com/2015/11/19/9758062/y-axis-zero-chart</a:t>
            </a:r>
          </a:p>
        </p:txBody>
      </p:sp>
      <p:pic>
        <p:nvPicPr>
          <p:cNvPr id="4098" name="Picture 2" descr="http://mediamatters.org/static/images/item/fbn-cavuto-20120731-bushexp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10" y="873506"/>
            <a:ext cx="561975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ediamatters.org/static/images/item/20120731-mytax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90" y="873506"/>
            <a:ext cx="3533028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20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9132" y="2605178"/>
            <a:ext cx="7234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Honest Visualization   =   Intention   +   Execution</a:t>
            </a:r>
          </a:p>
        </p:txBody>
      </p:sp>
    </p:spTree>
    <p:extLst>
      <p:ext uri="{BB962C8B-B14F-4D97-AF65-F5344CB8AC3E}">
        <p14:creationId xmlns:p14="http://schemas.microsoft.com/office/powerpoint/2010/main" val="22318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05" y="1813070"/>
            <a:ext cx="4888366" cy="3594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5" y="1850571"/>
            <a:ext cx="4711000" cy="35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4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speakingppt.com/wp-content/uploads/2012/10/stephen-few-pie-vs-b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6" y="152401"/>
            <a:ext cx="119348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2330" y="5660572"/>
            <a:ext cx="20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Never use pie charts</a:t>
            </a:r>
          </a:p>
        </p:txBody>
      </p:sp>
    </p:spTree>
    <p:extLst>
      <p:ext uri="{BB962C8B-B14F-4D97-AF65-F5344CB8AC3E}">
        <p14:creationId xmlns:p14="http://schemas.microsoft.com/office/powerpoint/2010/main" val="407037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.kinja-img.com/gawker-media/image/upload/s--JoXs5KdD--/c_scale,fl_progressive,q_80,w_800/wmyzfrhty6nlvvqqjv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47" y="260066"/>
            <a:ext cx="5831567" cy="65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3073" y="2764972"/>
            <a:ext cx="240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Unless it’s this pie chart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1515" y="649255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http://hackerspace.kinja.com/5-rules-for-making-graphs-1605706367</a:t>
            </a:r>
          </a:p>
        </p:txBody>
      </p:sp>
    </p:spTree>
    <p:extLst>
      <p:ext uri="{BB962C8B-B14F-4D97-AF65-F5344CB8AC3E}">
        <p14:creationId xmlns:p14="http://schemas.microsoft.com/office/powerpoint/2010/main" val="242392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datavisualization.fr/.a/6a0133ecfc3b30970b01675f16f671970b-5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85055"/>
            <a:ext cx="9598334" cy="6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2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i.stack.imgur.com/9b1E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208315"/>
            <a:ext cx="10664353" cy="2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118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 Down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7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47" y="0"/>
            <a:ext cx="8126990" cy="68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2" y="0"/>
            <a:ext cx="121398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989" y="6278479"/>
            <a:ext cx="3511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0A1CA"/>
                </a:solidFill>
              </a:rPr>
              <a:t>https://multimedia.tijd.be/bestuurders/</a:t>
            </a:r>
          </a:p>
        </p:txBody>
      </p:sp>
    </p:spTree>
    <p:extLst>
      <p:ext uri="{BB962C8B-B14F-4D97-AF65-F5344CB8AC3E}">
        <p14:creationId xmlns:p14="http://schemas.microsoft.com/office/powerpoint/2010/main" val="843297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0487" y="3105835"/>
            <a:ext cx="8387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http://www.sealthreinhold.com/school/tuftes-rules/rule_one.php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Rules 5-6</a:t>
            </a:r>
          </a:p>
        </p:txBody>
      </p:sp>
    </p:spTree>
    <p:extLst>
      <p:ext uri="{BB962C8B-B14F-4D97-AF65-F5344CB8AC3E}">
        <p14:creationId xmlns:p14="http://schemas.microsoft.com/office/powerpoint/2010/main" val="3461308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ll multi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8" y="96882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all multiples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61" y="424542"/>
            <a:ext cx="47625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256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techhive.com/images/article/2015/08/us-drought-index-2005-to-2014-100609448-large.i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5" y="165291"/>
            <a:ext cx="10601208" cy="66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89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34" y="211590"/>
            <a:ext cx="6958013" cy="62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46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58" y="76200"/>
            <a:ext cx="64008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71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metropolisbooks.com/wp-content/uploads/2012/12/METROPOLIS-A-Country-of-Cities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1" y="237980"/>
            <a:ext cx="8552996" cy="662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64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washingtonpost.com/wp-apps/imrs.php?src=https://img.washingtonpost.com/blogs/the-fix/files/2015/11/Head2Head.jpg&amp;w=14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66" y="653996"/>
            <a:ext cx="1954740" cy="58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28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washingtonpost.com/wp-apps/imrs.php?src=https://img.washingtonpost.com/blogs/the-fix/files/2015/11/Head2Head.jpg&amp;w=14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0537" y="-2468726"/>
            <a:ext cx="3931195" cy="1174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55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Chart Junk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1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y to use labels instead of axis / grid lines. This will clean up your charts a bi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4" y="1357312"/>
            <a:ext cx="6572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ways go with simple and easy formatting. Too much formatting leads to gaudy, shallow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79" y="3897086"/>
            <a:ext cx="65055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343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Have Meaning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1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 and Hers Colors by Stephen Von Worl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057"/>
            <a:ext cx="5953125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57943" y="3817640"/>
            <a:ext cx="10657114" cy="29238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is the color of energy, passion, action, ambition and determination. It is also the color of anger and passion.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A020B"/>
                </a:solidFill>
                <a:effectLst/>
                <a:latin typeface="+mj-lt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is the color of social communication and optimism. From a negative color meaning it is also a sign of pessimism and superficiality.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Yellow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is the color of the mind and the intellect. It is optimistic and cheerful. However it can also suggest impatience, criticism and cowardice.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Green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is the color of balance and growth. It can mean both self-reliance as a positive and possessiveness as a negative, among many other meanings.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Blue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is the color of trust and peace. It can suggest loyalty and integrity as well as conservatism and frigidity. 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174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1295400"/>
            <a:ext cx="253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http://colorbrewer2.org/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2057400"/>
            <a:ext cx="7848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color.vals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c("#a6611a", "#dfc27d", "#f5f5f5", "#80cdc1", "#018571" 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plot( 1:5, c(5,5,5,5,5), col=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color.vals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=19,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=c(0,6)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09128"/>
            <a:ext cx="8200000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0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12192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RColorBrewer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display.brewer.pal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( 7,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BrBG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)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display.brewer.pal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BrBG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)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display.brewer.pal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( 7,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BuGn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)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brewer.pal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BrBG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) # identical to previous slide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color.vals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brewer.pal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BrBG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</p:spTree>
    <p:extLst>
      <p:ext uri="{BB962C8B-B14F-4D97-AF65-F5344CB8AC3E}">
        <p14:creationId xmlns:p14="http://schemas.microsoft.com/office/powerpoint/2010/main" val="2623286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066800"/>
            <a:ext cx="9067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c("firebrick4","light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gray","steel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blue" ) 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 # number of classes you desire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col.vals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plot( 1:7, c(3,3,3,3,3,3,3),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=19,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=10, col=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col.vals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=c(0,8)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819401"/>
            <a:ext cx="8200000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2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1066800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norm.vec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(10000) + 10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Five groups, 20% of the data in each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quantile(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norm.vec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=c(0, 0.20, 0.40, 0.60, 0.80, 1 ), na.rm=T  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Seven groups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quantile(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norm.vec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from=0, to=1, by=1/7 ), na.rm=T 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1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Graph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0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750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Movement Provides Information</a:t>
            </a:r>
          </a:p>
        </p:txBody>
      </p:sp>
      <p:pic>
        <p:nvPicPr>
          <p:cNvPr id="4" name="Picture 2" descr="Some small news: Shan Carter and I will be teaching a class about data visualization this fall at UC-Berkeley. &#10;The photo above is from Shan&amp;rsquo;s syllabus page, which should answer any questions you might have about what kind of teacher he&amp;rsquo;s going to be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237510"/>
            <a:ext cx="666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40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animated GIF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143001"/>
            <a:ext cx="39909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irdsource.org/GIS/images/cgrack_as96moani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43000"/>
            <a:ext cx="409575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4724400"/>
            <a:ext cx="27606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Two population density measures compared.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0" y="4724400"/>
            <a:ext cx="176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Migration patterns of birds.</a:t>
            </a:r>
          </a:p>
        </p:txBody>
      </p:sp>
    </p:spTree>
    <p:extLst>
      <p:ext uri="{BB962C8B-B14F-4D97-AF65-F5344CB8AC3E}">
        <p14:creationId xmlns:p14="http://schemas.microsoft.com/office/powerpoint/2010/main" val="2868835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06" y="337706"/>
            <a:ext cx="6001588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9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4" y="261939"/>
            <a:ext cx="8105775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1179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9" y="231452"/>
            <a:ext cx="4253490" cy="6384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77" y="881461"/>
            <a:ext cx="6459249" cy="50843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9477" y="6306316"/>
            <a:ext cx="238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http://nyti.ms/2dUJdhz</a:t>
            </a:r>
          </a:p>
        </p:txBody>
      </p:sp>
    </p:spTree>
    <p:extLst>
      <p:ext uri="{BB962C8B-B14F-4D97-AF65-F5344CB8AC3E}">
        <p14:creationId xmlns:p14="http://schemas.microsoft.com/office/powerpoint/2010/main" val="3834796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2327" y="3105835"/>
            <a:ext cx="9799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https://www.nytimes.com/interactive/2018/03/19/upshot/race-class-white-and-black-men.html</a:t>
            </a:r>
          </a:p>
        </p:txBody>
      </p:sp>
    </p:spTree>
    <p:extLst>
      <p:ext uri="{BB962C8B-B14F-4D97-AF65-F5344CB8AC3E}">
        <p14:creationId xmlns:p14="http://schemas.microsoft.com/office/powerpoint/2010/main" val="2954194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9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1.bp.blogspot.com/-D0F8kMeOHZk/TacXzqFESYI/AAAAAAAAADU/qJEGJXXf_o8/s1600/2222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1" y="1268056"/>
            <a:ext cx="11209111" cy="43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86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ww.bgc-jena.mpg.de/bgi/uploads/People/MaartenBraakhekke/correlation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06" y="239928"/>
            <a:ext cx="8215537" cy="66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59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1516"/>
              </p:ext>
            </p:extLst>
          </p:nvPr>
        </p:nvGraphicFramePr>
        <p:xfrm>
          <a:off x="3260029" y="1666945"/>
          <a:ext cx="7749715" cy="355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2757">
                  <a:extLst>
                    <a:ext uri="{9D8B030D-6E8A-4147-A177-3AD203B41FA5}">
                      <a16:colId xmlns:a16="http://schemas.microsoft.com/office/drawing/2014/main" val="554432740"/>
                    </a:ext>
                  </a:extLst>
                </a:gridCol>
                <a:gridCol w="760798">
                  <a:extLst>
                    <a:ext uri="{9D8B030D-6E8A-4147-A177-3AD203B41FA5}">
                      <a16:colId xmlns:a16="http://schemas.microsoft.com/office/drawing/2014/main" val="4226838830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3755760202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1829324665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1848398104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4261564398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2531273310"/>
                    </a:ext>
                  </a:extLst>
                </a:gridCol>
                <a:gridCol w="859360">
                  <a:extLst>
                    <a:ext uri="{9D8B030D-6E8A-4147-A177-3AD203B41FA5}">
                      <a16:colId xmlns:a16="http://schemas.microsoft.com/office/drawing/2014/main" val="873137260"/>
                    </a:ext>
                  </a:extLst>
                </a:gridCol>
              </a:tblGrid>
              <a:tr h="65792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ARTS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HEALTH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HUMAN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SERVICES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PUBLIC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EDUCATION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800">
                          <a:effectLst/>
                        </a:rPr>
                        <a:t>OTHER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3147603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Surplus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0.520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0.750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026002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Professional Fundraising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0.426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0.452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803203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Government Revenue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0.411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0.429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9547317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Accrual Accounting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0.312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55327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Equity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188492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Unrestricted Net Assets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0.204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146960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Fixed Cost Ratios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3698532"/>
                  </a:ext>
                </a:extLst>
              </a:tr>
              <a:tr h="361710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Revenue Concentration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0.072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-0.142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-0.002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0.100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-0.015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046233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84225" y="714807"/>
            <a:ext cx="15639530" cy="117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4551" tIns="22852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Table of Effect Sizes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</a:b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5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urses.emu.edu.tr/grad501/Lecture%20Notes/Graphparts_bargraph_2002_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17" y="0"/>
            <a:ext cx="7812767" cy="66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81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8"/>
          <p:cNvSpPr>
            <a:spLocks noChangeArrowheads="1"/>
          </p:cNvSpPr>
          <p:nvPr/>
        </p:nvSpPr>
        <p:spPr bwMode="auto">
          <a:xfrm>
            <a:off x="852538" y="2586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22852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Figure X: Effects Across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plot4"/>
          <p:cNvGrpSpPr/>
          <p:nvPr/>
        </p:nvGrpSpPr>
        <p:grpSpPr>
          <a:xfrm>
            <a:off x="1902691" y="1200729"/>
            <a:ext cx="7315200" cy="4580370"/>
            <a:chOff x="460477" y="280162"/>
            <a:chExt cx="5588279" cy="3223036"/>
          </a:xfrm>
        </p:grpSpPr>
        <p:sp>
          <p:nvSpPr>
            <p:cNvPr id="4" name="tx5"/>
            <p:cNvSpPr/>
            <p:nvPr/>
          </p:nvSpPr>
          <p:spPr>
            <a:xfrm>
              <a:off x="2806218" y="280162"/>
              <a:ext cx="2448560" cy="217805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Effect Size Across Subsector Models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" name="tx6"/>
            <p:cNvSpPr/>
            <p:nvPr/>
          </p:nvSpPr>
          <p:spPr>
            <a:xfrm>
              <a:off x="2800027" y="3348169"/>
              <a:ext cx="2460470" cy="155029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Increase in Probability of Professionalization</a:t>
              </a:r>
              <a:endPara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pl7"/>
            <p:cNvSpPr/>
            <p:nvPr/>
          </p:nvSpPr>
          <p:spPr>
            <a:xfrm>
              <a:off x="2011680" y="2724291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pl8"/>
            <p:cNvSpPr/>
            <p:nvPr/>
          </p:nvSpPr>
          <p:spPr>
            <a:xfrm>
              <a:off x="2011680" y="2444487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pl9"/>
            <p:cNvSpPr/>
            <p:nvPr/>
          </p:nvSpPr>
          <p:spPr>
            <a:xfrm>
              <a:off x="2011680" y="2164684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pl10"/>
            <p:cNvSpPr/>
            <p:nvPr/>
          </p:nvSpPr>
          <p:spPr>
            <a:xfrm>
              <a:off x="2011680" y="1884881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pl11"/>
            <p:cNvSpPr/>
            <p:nvPr/>
          </p:nvSpPr>
          <p:spPr>
            <a:xfrm>
              <a:off x="2011680" y="1605078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pl12"/>
            <p:cNvSpPr/>
            <p:nvPr/>
          </p:nvSpPr>
          <p:spPr>
            <a:xfrm>
              <a:off x="2011680" y="1325275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pl13"/>
            <p:cNvSpPr/>
            <p:nvPr/>
          </p:nvSpPr>
          <p:spPr>
            <a:xfrm>
              <a:off x="2011680" y="1045472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pl14"/>
            <p:cNvSpPr/>
            <p:nvPr/>
          </p:nvSpPr>
          <p:spPr>
            <a:xfrm>
              <a:off x="2011680" y="765668"/>
              <a:ext cx="4037076" cy="0"/>
            </a:xfrm>
            <a:custGeom>
              <a:avLst/>
              <a:gdLst/>
              <a:ahLst/>
              <a:cxnLst/>
              <a:rect l="0" t="0" r="0" b="0"/>
              <a:pathLst>
                <a:path w="4037076">
                  <a:moveTo>
                    <a:pt x="0" y="0"/>
                  </a:moveTo>
                  <a:lnTo>
                    <a:pt x="4037076" y="0"/>
                  </a:lnTo>
                  <a:lnTo>
                    <a:pt x="4037076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pl15"/>
            <p:cNvSpPr/>
            <p:nvPr/>
          </p:nvSpPr>
          <p:spPr>
            <a:xfrm>
              <a:off x="2161201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pl16"/>
            <p:cNvSpPr/>
            <p:nvPr/>
          </p:nvSpPr>
          <p:spPr>
            <a:xfrm>
              <a:off x="2535004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pl17"/>
            <p:cNvSpPr/>
            <p:nvPr/>
          </p:nvSpPr>
          <p:spPr>
            <a:xfrm>
              <a:off x="2908808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pl18"/>
            <p:cNvSpPr/>
            <p:nvPr/>
          </p:nvSpPr>
          <p:spPr>
            <a:xfrm>
              <a:off x="3282611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pl19"/>
            <p:cNvSpPr/>
            <p:nvPr/>
          </p:nvSpPr>
          <p:spPr>
            <a:xfrm>
              <a:off x="3656414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pl20"/>
            <p:cNvSpPr/>
            <p:nvPr/>
          </p:nvSpPr>
          <p:spPr>
            <a:xfrm>
              <a:off x="4030218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pl21"/>
            <p:cNvSpPr/>
            <p:nvPr/>
          </p:nvSpPr>
          <p:spPr>
            <a:xfrm>
              <a:off x="4404021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pl22"/>
            <p:cNvSpPr/>
            <p:nvPr/>
          </p:nvSpPr>
          <p:spPr>
            <a:xfrm>
              <a:off x="4777824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pl23"/>
            <p:cNvSpPr/>
            <p:nvPr/>
          </p:nvSpPr>
          <p:spPr>
            <a:xfrm>
              <a:off x="5151628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pl24"/>
            <p:cNvSpPr/>
            <p:nvPr/>
          </p:nvSpPr>
          <p:spPr>
            <a:xfrm>
              <a:off x="5525431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pl25"/>
            <p:cNvSpPr/>
            <p:nvPr/>
          </p:nvSpPr>
          <p:spPr>
            <a:xfrm>
              <a:off x="5899234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E5E5E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pl26"/>
            <p:cNvSpPr/>
            <p:nvPr/>
          </p:nvSpPr>
          <p:spPr>
            <a:xfrm>
              <a:off x="2908808" y="687324"/>
              <a:ext cx="0" cy="2115312"/>
            </a:xfrm>
            <a:custGeom>
              <a:avLst/>
              <a:gdLst/>
              <a:ahLst/>
              <a:cxnLst/>
              <a:rect l="0" t="0" r="0" b="0"/>
              <a:pathLst>
                <a:path h="2115312">
                  <a:moveTo>
                    <a:pt x="0" y="2115312"/>
                  </a:moveTo>
                  <a:lnTo>
                    <a:pt x="0" y="0"/>
                  </a:lnTo>
                </a:path>
              </a:pathLst>
            </a:custGeom>
            <a:ln w="95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x27"/>
            <p:cNvSpPr/>
            <p:nvPr/>
          </p:nvSpPr>
          <p:spPr>
            <a:xfrm>
              <a:off x="2425083" y="2880714"/>
              <a:ext cx="21971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-0.1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x28"/>
            <p:cNvSpPr/>
            <p:nvPr/>
          </p:nvSpPr>
          <p:spPr>
            <a:xfrm>
              <a:off x="2873285" y="2880714"/>
              <a:ext cx="7112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tx29"/>
            <p:cNvSpPr/>
            <p:nvPr/>
          </p:nvSpPr>
          <p:spPr>
            <a:xfrm>
              <a:off x="3194037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0.1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tx30"/>
            <p:cNvSpPr/>
            <p:nvPr/>
          </p:nvSpPr>
          <p:spPr>
            <a:xfrm>
              <a:off x="3567821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0.2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tx31"/>
            <p:cNvSpPr/>
            <p:nvPr/>
          </p:nvSpPr>
          <p:spPr>
            <a:xfrm>
              <a:off x="3941605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0.3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tx32"/>
            <p:cNvSpPr/>
            <p:nvPr/>
          </p:nvSpPr>
          <p:spPr>
            <a:xfrm>
              <a:off x="4315391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0.4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2" name="tx33"/>
            <p:cNvSpPr/>
            <p:nvPr/>
          </p:nvSpPr>
          <p:spPr>
            <a:xfrm>
              <a:off x="4689175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0.5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tx34"/>
            <p:cNvSpPr/>
            <p:nvPr/>
          </p:nvSpPr>
          <p:spPr>
            <a:xfrm>
              <a:off x="5062959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0.6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4" name="tx35"/>
            <p:cNvSpPr/>
            <p:nvPr/>
          </p:nvSpPr>
          <p:spPr>
            <a:xfrm>
              <a:off x="5436745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0.7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tx36"/>
            <p:cNvSpPr/>
            <p:nvPr/>
          </p:nvSpPr>
          <p:spPr>
            <a:xfrm>
              <a:off x="5810529" y="2880714"/>
              <a:ext cx="1771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0.8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tx37"/>
            <p:cNvSpPr/>
            <p:nvPr/>
          </p:nvSpPr>
          <p:spPr>
            <a:xfrm>
              <a:off x="506315" y="2676260"/>
              <a:ext cx="133794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Revenue Concentration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7" name="tx38"/>
            <p:cNvSpPr/>
            <p:nvPr/>
          </p:nvSpPr>
          <p:spPr>
            <a:xfrm>
              <a:off x="881671" y="2392327"/>
              <a:ext cx="96266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Fixed Cost Ratios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8" name="tx39"/>
            <p:cNvSpPr/>
            <p:nvPr/>
          </p:nvSpPr>
          <p:spPr>
            <a:xfrm>
              <a:off x="501130" y="2112559"/>
              <a:ext cx="134302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Unrestricted Net Assets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tx40"/>
            <p:cNvSpPr/>
            <p:nvPr/>
          </p:nvSpPr>
          <p:spPr>
            <a:xfrm>
              <a:off x="1160034" y="1813545"/>
              <a:ext cx="68453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Equity Ratio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tx41"/>
            <p:cNvSpPr/>
            <p:nvPr/>
          </p:nvSpPr>
          <p:spPr>
            <a:xfrm>
              <a:off x="754937" y="1529215"/>
              <a:ext cx="108966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Accrual Accounting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1" name="tx42"/>
            <p:cNvSpPr/>
            <p:nvPr/>
          </p:nvSpPr>
          <p:spPr>
            <a:xfrm>
              <a:off x="600375" y="1278416"/>
              <a:ext cx="12439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Government Revenue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tx43"/>
            <p:cNvSpPr/>
            <p:nvPr/>
          </p:nvSpPr>
          <p:spPr>
            <a:xfrm>
              <a:off x="460477" y="969283"/>
              <a:ext cx="1383665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Professional Fundraising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3" name="tx44"/>
            <p:cNvSpPr/>
            <p:nvPr/>
          </p:nvSpPr>
          <p:spPr>
            <a:xfrm>
              <a:off x="1097349" y="689912"/>
              <a:ext cx="746760" cy="184150"/>
            </a:xfrm>
            <a:prstGeom prst="rect">
              <a:avLst/>
            </a:prstGeom>
            <a:noFill/>
          </p:spPr>
          <p:txBody>
            <a:bodyPr vert="horz" wrap="none" lIns="0" tIns="0" rIns="0" bIns="0" anchor="b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</a:rPr>
                <a:t>Surplus Ratio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4" name="pt45"/>
            <p:cNvSpPr/>
            <p:nvPr/>
          </p:nvSpPr>
          <p:spPr>
            <a:xfrm>
              <a:off x="4270133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pt46"/>
            <p:cNvSpPr/>
            <p:nvPr/>
          </p:nvSpPr>
          <p:spPr>
            <a:xfrm>
              <a:off x="4116874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pt47"/>
            <p:cNvSpPr/>
            <p:nvPr/>
          </p:nvSpPr>
          <p:spPr>
            <a:xfrm>
              <a:off x="4311252" y="1262410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pt48"/>
            <p:cNvSpPr/>
            <p:nvPr/>
          </p:nvSpPr>
          <p:spPr>
            <a:xfrm>
              <a:off x="3556169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pt49"/>
            <p:cNvSpPr/>
            <p:nvPr/>
          </p:nvSpPr>
          <p:spPr>
            <a:xfrm>
              <a:off x="3212270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pt50"/>
            <p:cNvSpPr/>
            <p:nvPr/>
          </p:nvSpPr>
          <p:spPr>
            <a:xfrm>
              <a:off x="3002940" y="2381622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pt51"/>
            <p:cNvSpPr/>
            <p:nvPr/>
          </p:nvSpPr>
          <p:spPr>
            <a:xfrm>
              <a:off x="2763706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pt52"/>
            <p:cNvSpPr/>
            <p:nvPr/>
          </p:nvSpPr>
          <p:spPr>
            <a:xfrm>
              <a:off x="4789720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pt53"/>
            <p:cNvSpPr/>
            <p:nvPr/>
          </p:nvSpPr>
          <p:spPr>
            <a:xfrm>
              <a:off x="4438345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pt54"/>
            <p:cNvSpPr/>
            <p:nvPr/>
          </p:nvSpPr>
          <p:spPr>
            <a:xfrm>
              <a:off x="3877640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pt55"/>
            <p:cNvSpPr/>
            <p:nvPr/>
          </p:nvSpPr>
          <p:spPr>
            <a:xfrm>
              <a:off x="3380481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pt56"/>
            <p:cNvSpPr/>
            <p:nvPr/>
          </p:nvSpPr>
          <p:spPr>
            <a:xfrm>
              <a:off x="3313197" y="2381622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pt57"/>
            <p:cNvSpPr/>
            <p:nvPr/>
          </p:nvSpPr>
          <p:spPr>
            <a:xfrm>
              <a:off x="3115081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pt58"/>
            <p:cNvSpPr/>
            <p:nvPr/>
          </p:nvSpPr>
          <p:spPr>
            <a:xfrm>
              <a:off x="3739332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pt59"/>
            <p:cNvSpPr/>
            <p:nvPr/>
          </p:nvSpPr>
          <p:spPr>
            <a:xfrm>
              <a:off x="3649620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pt60"/>
            <p:cNvSpPr/>
            <p:nvPr/>
          </p:nvSpPr>
          <p:spPr>
            <a:xfrm>
              <a:off x="3092653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pt61"/>
            <p:cNvSpPr/>
            <p:nvPr/>
          </p:nvSpPr>
          <p:spPr>
            <a:xfrm>
              <a:off x="2786134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pt62"/>
            <p:cNvSpPr/>
            <p:nvPr/>
          </p:nvSpPr>
          <p:spPr>
            <a:xfrm>
              <a:off x="2315142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pt63"/>
            <p:cNvSpPr/>
            <p:nvPr/>
          </p:nvSpPr>
          <p:spPr>
            <a:xfrm>
              <a:off x="4187896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pt64"/>
            <p:cNvSpPr/>
            <p:nvPr/>
          </p:nvSpPr>
          <p:spPr>
            <a:xfrm>
              <a:off x="4109398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pt65"/>
            <p:cNvSpPr/>
            <p:nvPr/>
          </p:nvSpPr>
          <p:spPr>
            <a:xfrm>
              <a:off x="4329942" y="1262410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pt66"/>
            <p:cNvSpPr/>
            <p:nvPr/>
          </p:nvSpPr>
          <p:spPr>
            <a:xfrm>
              <a:off x="3552431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pt67"/>
            <p:cNvSpPr/>
            <p:nvPr/>
          </p:nvSpPr>
          <p:spPr>
            <a:xfrm>
              <a:off x="3204794" y="182201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pt68"/>
            <p:cNvSpPr/>
            <p:nvPr/>
          </p:nvSpPr>
          <p:spPr>
            <a:xfrm>
              <a:off x="3402909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pt69"/>
            <p:cNvSpPr/>
            <p:nvPr/>
          </p:nvSpPr>
          <p:spPr>
            <a:xfrm>
              <a:off x="3025368" y="2381622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pt70"/>
            <p:cNvSpPr/>
            <p:nvPr/>
          </p:nvSpPr>
          <p:spPr>
            <a:xfrm>
              <a:off x="2733802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pt71"/>
            <p:cNvSpPr/>
            <p:nvPr/>
          </p:nvSpPr>
          <p:spPr>
            <a:xfrm>
              <a:off x="4236491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pt72"/>
            <p:cNvSpPr/>
            <p:nvPr/>
          </p:nvSpPr>
          <p:spPr>
            <a:xfrm>
              <a:off x="4165468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pt73"/>
            <p:cNvSpPr/>
            <p:nvPr/>
          </p:nvSpPr>
          <p:spPr>
            <a:xfrm>
              <a:off x="4382274" y="1262410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pt74"/>
            <p:cNvSpPr/>
            <p:nvPr/>
          </p:nvSpPr>
          <p:spPr>
            <a:xfrm>
              <a:off x="3608501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pt75"/>
            <p:cNvSpPr/>
            <p:nvPr/>
          </p:nvSpPr>
          <p:spPr>
            <a:xfrm>
              <a:off x="3608501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pt76"/>
            <p:cNvSpPr/>
            <p:nvPr/>
          </p:nvSpPr>
          <p:spPr>
            <a:xfrm>
              <a:off x="3029106" y="2381622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pt77"/>
            <p:cNvSpPr/>
            <p:nvPr/>
          </p:nvSpPr>
          <p:spPr>
            <a:xfrm>
              <a:off x="2838466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pt78"/>
            <p:cNvSpPr/>
            <p:nvPr/>
          </p:nvSpPr>
          <p:spPr>
            <a:xfrm>
              <a:off x="4337418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pt79"/>
            <p:cNvSpPr/>
            <p:nvPr/>
          </p:nvSpPr>
          <p:spPr>
            <a:xfrm>
              <a:off x="4535534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pt80"/>
            <p:cNvSpPr/>
            <p:nvPr/>
          </p:nvSpPr>
          <p:spPr>
            <a:xfrm>
              <a:off x="4449559" y="1262410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pt81"/>
            <p:cNvSpPr/>
            <p:nvPr/>
          </p:nvSpPr>
          <p:spPr>
            <a:xfrm>
              <a:off x="4012209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pt82"/>
            <p:cNvSpPr/>
            <p:nvPr/>
          </p:nvSpPr>
          <p:spPr>
            <a:xfrm>
              <a:off x="3791665" y="182201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pt83"/>
            <p:cNvSpPr/>
            <p:nvPr/>
          </p:nvSpPr>
          <p:spPr>
            <a:xfrm>
              <a:off x="3526265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pt84"/>
            <p:cNvSpPr/>
            <p:nvPr/>
          </p:nvSpPr>
          <p:spPr>
            <a:xfrm>
              <a:off x="3219746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pt85"/>
            <p:cNvSpPr/>
            <p:nvPr/>
          </p:nvSpPr>
          <p:spPr>
            <a:xfrm>
              <a:off x="5649468" y="70280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pt86"/>
            <p:cNvSpPr/>
            <p:nvPr/>
          </p:nvSpPr>
          <p:spPr>
            <a:xfrm>
              <a:off x="2902013" y="982607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pt87"/>
            <p:cNvSpPr/>
            <p:nvPr/>
          </p:nvSpPr>
          <p:spPr>
            <a:xfrm>
              <a:off x="2845943" y="1542213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pt88"/>
            <p:cNvSpPr/>
            <p:nvPr/>
          </p:nvSpPr>
          <p:spPr>
            <a:xfrm>
              <a:off x="2816038" y="182201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pt89"/>
            <p:cNvSpPr/>
            <p:nvPr/>
          </p:nvSpPr>
          <p:spPr>
            <a:xfrm>
              <a:off x="2808562" y="2101819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pt90"/>
            <p:cNvSpPr/>
            <p:nvPr/>
          </p:nvSpPr>
          <p:spPr>
            <a:xfrm>
              <a:off x="2789872" y="2661426"/>
              <a:ext cx="125729" cy="125729"/>
            </a:xfrm>
            <a:prstGeom prst="ellipse">
              <a:avLst/>
            </a:prstGeom>
            <a:solidFill>
              <a:srgbClr val="808080">
                <a:alpha val="50196"/>
              </a:srgbClr>
            </a:solidFill>
            <a:ln w="9525" cap="rnd">
              <a:solidFill>
                <a:srgbClr val="80808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Rectangle 109"/>
          <p:cNvSpPr>
            <a:spLocks noChangeArrowheads="1"/>
          </p:cNvSpPr>
          <p:nvPr/>
        </p:nvSpPr>
        <p:spPr bwMode="auto">
          <a:xfrm>
            <a:off x="886691" y="53257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</a:br>
            <a:endParaRPr kumimoji="0" lang="en-US" altLang="ja-JP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54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6128" y="6331639"/>
            <a:ext cx="10605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http://www.amazon.com/Understanding-New-Statistics-Meta-Analysis-Multivariate/dp/041587968X/ref=sr_1_1?ie=UTF8&amp;qid=1444273166&amp;sr=8-1&amp;keywords=the+new+statistics</a:t>
            </a:r>
          </a:p>
        </p:txBody>
      </p:sp>
      <p:pic>
        <p:nvPicPr>
          <p:cNvPr id="3074" name="Picture 2" descr="Image result for coefficient pl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83" y="39139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85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rengejacke.files.wordpress.com/2014/01/multiodd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7" y="326572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06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2.wp.com/www.r-statistics.com/wp-content/uploads/2010/07/coeff-visualization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46" y="0"/>
            <a:ext cx="6615339" cy="66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24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08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9150" y="866070"/>
            <a:ext cx="1137557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Use vec­tor graph­ics such as eps or pdf. These scale prop­erly and do not look fuzzy when enlarged. Do not use jpeg, bmp or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inherit"/>
              </a:rPr>
              <a:t>png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 files as these will look fuzzy when enlarged, or if saved at very high res­o­lu­tions will be enor­mous files. Jpegs in par­tic­u­lar are designed for pho­tographs not sta­tis­ti­cal graphics.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Use read­able fonts. For graph­ics I pre­fer sans-​​serif fonts such as Hel­vetica or Arial. Make sure the font size is read­able after the fig­ure is scaled to what­ever size it will be printed.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Avoid clut­tered leg­ends. Where pos­si­ble, add labels directly to the ele­ments of the plot rather than use a leg­end at all. If this won’t work, then keep the leg­end from obscur­ing the plot­ted data, and make it small and neat.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If you must use a leg­end, move it inside the plot, in a blank area.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No dark shaded back­grounds. Excel always adds a nasty dark gray back­ground by default, and I’m always ask­ing authors to remove it. Graph­ics print much bet­ter with a white back­ground. The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inherit"/>
              </a:rPr>
              <a:t>ggplot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 for R also uses a gray back­ground (although it is lighter than the Excel default). I don’t mind the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inherit"/>
              </a:rPr>
              <a:t>ggplot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 ver­sion so much as it is used effec­tively with white grid lines. Nev­er­the­less, even the light gray back­ground doesn’t lend itself to printing/​photocopying. White is better.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Avoid dark, dom­i­nat­ing grid lines (such as those pro­duced in Excel by default). Grid lines can be use­ful, but they should be in the back­ground (light gray on white or white on light gray).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Keep the axis lim­its sen­si­ble. You don’t have to include a zero (even if Excel wants you to). The defaults in R work well. The basic idea is to avoid lots of white space around the plot­ted data.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Make sure the axes are scaled prop­erly. Another Excel prob­lem is that the hor­i­zon­tal axis is some­times treated cat­e­gor­i­cally instead of numer­i­cally. If you are plot­ting a con­tin­u­ous numer­i­cal vari­able, then the hor­i­zon­tal axis should be prop­erly scaled for the numer­i­cal variable.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Do not for­get to spec­ify units.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Tick inter­vals should be at nice round numbers.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Axes should be prop­erly labelled.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Use linewidths big enough to read. 1pt lines tend to dis­ap­pear if plots are shrunk.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Avoid over­lap­ping text on plot­ting char­ac­ters or lines.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Fol­low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inherit"/>
              </a:rPr>
              <a:t>Tufte’s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 prin­ci­ples by remov­ing chart junk and keep­ing a high data-​​ink ratio.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Plots should be self-​​explanatory, so include detailed captions.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Use a sen­si­ble aspect ratio. I think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inherit"/>
              </a:rPr>
              <a:t>width:height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 of about 1.6 works well for most plots.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Pre­pare graph­ics in the final aspect ratio to be used in the pub­li­ca­tion. Dis­torted fonts look awful.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Use points not lines if ele­ment order is not relevant.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When prepar­ing plots that are meant to be com­pared, use the same scale for all of them. Even bet­ter, com­bine plots into a sin­gle graph if they are related.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inherit"/>
              </a:rPr>
              <a:t>Avoid pie-​​charts. Espe­cially 3d pie-​​charts. Espe­cially 3d pie-​​charts with explod­ing wedges. I promise all my stu­dents an instant fail if I ever see any­thing so appalling.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150" y="239878"/>
            <a:ext cx="5084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800" b="0" i="0" dirty="0">
                <a:solidFill>
                  <a:srgbClr val="022350"/>
                </a:solidFill>
                <a:effectLst/>
                <a:latin typeface="Roboto Condensed"/>
              </a:rPr>
              <a:t>Twenty rules for good graphics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150" y="6416687"/>
            <a:ext cx="35353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http://robjhyndman.com/hyndsight/graphics/</a:t>
            </a:r>
          </a:p>
        </p:txBody>
      </p:sp>
    </p:spTree>
    <p:extLst>
      <p:ext uri="{BB962C8B-B14F-4D97-AF65-F5344CB8AC3E}">
        <p14:creationId xmlns:p14="http://schemas.microsoft.com/office/powerpoint/2010/main" val="281783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abacus.bates.edu/~ganderso/biology/resources/writing/graphparts20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30" y="555508"/>
            <a:ext cx="7867197" cy="580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9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Hierarchy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1707</Words>
  <Application>Microsoft Office PowerPoint</Application>
  <PresentationFormat>Widescreen</PresentationFormat>
  <Paragraphs>204</Paragraphs>
  <Slides>75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Euphemia</vt:lpstr>
      <vt:lpstr>inherit</vt:lpstr>
      <vt:lpstr>Open Sans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a Graph</vt:lpstr>
      <vt:lpstr>PowerPoint Presentation</vt:lpstr>
      <vt:lpstr>PowerPoint Presentation</vt:lpstr>
      <vt:lpstr>Graphical Hierarchy</vt:lpstr>
      <vt:lpstr>Ground and figure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 Honest</vt:lpstr>
      <vt:lpstr>Which of these maps tells the story better?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emphasizing integrity of the wrong element (geography versus population density here), you may mislead your audience.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Drilling Down</vt:lpstr>
      <vt:lpstr>PowerPoint Presentation</vt:lpstr>
      <vt:lpstr>PowerPoint Presentation</vt:lpstr>
      <vt:lpstr>PowerPoint Presentation</vt:lpstr>
      <vt:lpstr>Small Multiples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Remove Chart Junk</vt:lpstr>
      <vt:lpstr>PowerPoint Presentation</vt:lpstr>
      <vt:lpstr>Colors Have Meaning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Movement Provides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Visualize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Conclusion</vt:lpstr>
      <vt:lpstr>PowerPoint Presentation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jdlecy</dc:creator>
  <cp:lastModifiedBy>Jesse Lecy</cp:lastModifiedBy>
  <cp:revision>26</cp:revision>
  <dcterms:created xsi:type="dcterms:W3CDTF">2015-10-08T02:58:57Z</dcterms:created>
  <dcterms:modified xsi:type="dcterms:W3CDTF">2022-10-17T05:57:15Z</dcterms:modified>
</cp:coreProperties>
</file>